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8" r:id="rId4"/>
    <p:sldId id="261" r:id="rId5"/>
    <p:sldId id="262" r:id="rId6"/>
    <p:sldId id="263" r:id="rId7"/>
    <p:sldId id="264" r:id="rId8"/>
    <p:sldId id="265" r:id="rId9"/>
    <p:sldId id="266" r:id="rId10"/>
    <p:sldId id="269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4400" dirty="0">
                <a:solidFill>
                  <a:prstClr val="white"/>
                </a:solidFill>
              </a:rPr>
              <a:t>Методический семинар</a:t>
            </a:r>
            <a:br>
              <a:rPr lang="ru-RU" sz="4400" dirty="0">
                <a:solidFill>
                  <a:prstClr val="white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pPr marL="137160" indent="0" algn="ctr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ru-RU" b="1" dirty="0" smtClean="0">
                <a:ea typeface="Times New Roman"/>
                <a:cs typeface="Times New Roman"/>
              </a:rPr>
              <a:t>Создание </a:t>
            </a:r>
            <a:r>
              <a:rPr lang="ru-RU" b="1" dirty="0">
                <a:ea typeface="Times New Roman"/>
                <a:cs typeface="Times New Roman"/>
              </a:rPr>
              <a:t>условий для эффективной подготовки учащихся 9 и 11 классов к ГИА в 2025 году. </a:t>
            </a:r>
            <a:endParaRPr lang="ru-RU" b="1" dirty="0" smtClean="0">
              <a:ea typeface="Times New Roman"/>
              <a:cs typeface="Times New Roman"/>
            </a:endParaRPr>
          </a:p>
          <a:p>
            <a:pPr marL="137160" indent="0" algn="ctr">
              <a:spcAft>
                <a:spcPts val="0"/>
              </a:spcAft>
              <a:buNone/>
            </a:pPr>
            <a:r>
              <a:rPr lang="ru-RU" b="1" dirty="0" smtClean="0">
                <a:ea typeface="Times New Roman"/>
                <a:cs typeface="Times New Roman"/>
              </a:rPr>
              <a:t>Способы </a:t>
            </a:r>
            <a:r>
              <a:rPr lang="ru-RU" b="1" dirty="0">
                <a:ea typeface="Times New Roman"/>
                <a:cs typeface="Times New Roman"/>
              </a:rPr>
              <a:t>решения сложных экзаменационных задач </a:t>
            </a:r>
            <a:r>
              <a:rPr lang="ru-RU" b="1" dirty="0" smtClean="0">
                <a:ea typeface="Times New Roman"/>
                <a:cs typeface="Times New Roman"/>
              </a:rPr>
              <a:t>ЕГЭ. </a:t>
            </a:r>
            <a:endParaRPr lang="ru-RU" dirty="0">
              <a:ea typeface="Times New Roman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pPr marL="137160" indent="0" algn="ctr">
              <a:buNone/>
            </a:pPr>
            <a:r>
              <a:rPr lang="ru-RU" sz="2200" dirty="0" err="1" smtClean="0">
                <a:solidFill>
                  <a:prstClr val="white"/>
                </a:solidFill>
              </a:rPr>
              <a:t>г.Рубцовск</a:t>
            </a:r>
            <a:endParaRPr lang="ru-RU" sz="2200" dirty="0" smtClean="0">
              <a:solidFill>
                <a:prstClr val="white"/>
              </a:solidFill>
            </a:endParaRPr>
          </a:p>
          <a:p>
            <a:pPr marL="137160" indent="0" algn="ctr">
              <a:buNone/>
            </a:pPr>
            <a:r>
              <a:rPr lang="ru-RU" sz="1600" dirty="0" smtClean="0">
                <a:solidFill>
                  <a:prstClr val="white"/>
                </a:solidFill>
              </a:rPr>
              <a:t>23.04.2025г</a:t>
            </a:r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807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Критерии оценивания</a:t>
            </a:r>
            <a:endParaRPr lang="ru-RU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40769"/>
            <a:ext cx="4082949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39078"/>
            <a:ext cx="4067898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716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ученику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/>
          </a:bodyPr>
          <a:lstStyle/>
          <a:p>
            <a:endParaRPr lang="ru-RU" sz="2000" dirty="0"/>
          </a:p>
          <a:p>
            <a:r>
              <a:rPr lang="ru-RU" sz="2000" dirty="0" smtClean="0"/>
              <a:t>Важно </a:t>
            </a:r>
            <a:r>
              <a:rPr lang="ru-RU" sz="2000" dirty="0"/>
              <a:t>очень точно записывать в бланк ответа все, что требуют правила. </a:t>
            </a:r>
          </a:p>
          <a:p>
            <a:r>
              <a:rPr lang="ru-RU" sz="2000" dirty="0" smtClean="0"/>
              <a:t>Проверяя </a:t>
            </a:r>
            <a:r>
              <a:rPr lang="ru-RU" sz="2000" dirty="0"/>
              <a:t>свою работу, стоит еще раз взглянуть, ничего ли не пропущено: схематический рисунок, формула для расчета искомой величины, результаты прямых измерений, расчеты, числовое значение искомой величины, вывод и т.д., в зависимости от условий. Отсутствие хотя бы одного показателя приведет к снижению балла. </a:t>
            </a:r>
          </a:p>
          <a:p>
            <a:r>
              <a:rPr lang="ru-RU" sz="2000" dirty="0" smtClean="0"/>
              <a:t>За </a:t>
            </a:r>
            <a:r>
              <a:rPr lang="ru-RU" sz="2000" dirty="0"/>
              <a:t>дополнительные измерения, внесенные в бланк, оценка не снижается </a:t>
            </a:r>
          </a:p>
          <a:p>
            <a:r>
              <a:rPr lang="ru-RU" sz="2000" dirty="0" smtClean="0"/>
              <a:t>Рисунки </a:t>
            </a:r>
            <a:r>
              <a:rPr lang="ru-RU" sz="2000" dirty="0"/>
              <a:t>должны быть выполнены очень аккуратно, небрежные схемы тоже отнимают балл. Немаловажно приучиться контролировать указание всех единиц измерения.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Записывая </a:t>
            </a:r>
            <a:r>
              <a:rPr lang="ru-RU" sz="2000" dirty="0">
                <a:solidFill>
                  <a:srgbClr val="FF0000"/>
                </a:solidFill>
              </a:rPr>
              <a:t>ответ, ученик должен указывать погрешность и результат должен быть записан , как «+_» данное значение погрешности </a:t>
            </a:r>
            <a:endParaRPr lang="ru-RU" sz="2000" dirty="0" smtClean="0">
              <a:solidFill>
                <a:srgbClr val="FF0000"/>
              </a:solidFill>
            </a:endParaRPr>
          </a:p>
          <a:p>
            <a:endParaRPr lang="ru-RU" sz="2000" dirty="0"/>
          </a:p>
          <a:p>
            <a:pPr marL="137160" indent="0" algn="ctr">
              <a:buNone/>
            </a:pPr>
            <a:r>
              <a:rPr lang="ru-RU" sz="2600" dirty="0" smtClean="0"/>
              <a:t>30,0 </a:t>
            </a:r>
            <a:r>
              <a:rPr lang="ru-RU" sz="2600" dirty="0"/>
              <a:t>± 0,2 </a:t>
            </a:r>
            <a:endParaRPr lang="ru-RU" sz="2600" dirty="0" smtClean="0"/>
          </a:p>
          <a:p>
            <a:pPr marL="137160" indent="0">
              <a:buNone/>
            </a:pP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4214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ПОВЕСТКА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lvl="0" indent="0" fontAlgn="base">
              <a:buNone/>
            </a:pPr>
            <a:r>
              <a:rPr lang="ru-RU" dirty="0" smtClean="0"/>
              <a:t>1.</a:t>
            </a:r>
            <a:r>
              <a:rPr lang="ru-RU" dirty="0"/>
              <a:t> Формы и методы организации работы с выпускниками при подготовке к </a:t>
            </a:r>
            <a:r>
              <a:rPr lang="ru-RU" dirty="0" smtClean="0"/>
              <a:t>ГИА. </a:t>
            </a:r>
            <a:r>
              <a:rPr lang="ru-RU" sz="2000" dirty="0" smtClean="0">
                <a:solidFill>
                  <a:schemeClr val="bg1"/>
                </a:solidFill>
              </a:rPr>
              <a:t>(Гусак Н.И.)</a:t>
            </a:r>
          </a:p>
          <a:p>
            <a:pPr marL="137160" lvl="0" indent="0" fontAlgn="base">
              <a:buNone/>
            </a:pPr>
            <a:r>
              <a:rPr lang="ru-RU" dirty="0" smtClean="0"/>
              <a:t>2. Подготовка к ЕГЭ, ОГЭ, ВПР: актуальные проблемы, успешные практики. </a:t>
            </a:r>
            <a:r>
              <a:rPr lang="ru-RU" sz="2000" dirty="0" smtClean="0">
                <a:solidFill>
                  <a:schemeClr val="bg1"/>
                </a:solidFill>
              </a:rPr>
              <a:t>(Гончарова И.Н.)</a:t>
            </a:r>
            <a:endParaRPr lang="ru-RU" sz="2000" dirty="0" smtClean="0"/>
          </a:p>
          <a:p>
            <a:pPr marL="137160" indent="0" fontAlgn="base">
              <a:buNone/>
            </a:pPr>
            <a:r>
              <a:rPr lang="ru-RU" dirty="0" smtClean="0"/>
              <a:t>3. Мастер-класс по теме «Решение задач ОГЭ и ЕГЭ по физике  повышенного уровня» </a:t>
            </a:r>
            <a:r>
              <a:rPr lang="ru-RU" sz="2000" dirty="0" smtClean="0">
                <a:solidFill>
                  <a:schemeClr val="bg1"/>
                </a:solidFill>
              </a:rPr>
              <a:t>(</a:t>
            </a:r>
            <a:r>
              <a:rPr lang="ru-RU" sz="2000" dirty="0" err="1" smtClean="0">
                <a:solidFill>
                  <a:schemeClr val="bg1"/>
                </a:solidFill>
              </a:rPr>
              <a:t>Саярова</a:t>
            </a:r>
            <a:r>
              <a:rPr lang="ru-RU" sz="2000" dirty="0" smtClean="0">
                <a:solidFill>
                  <a:schemeClr val="bg1"/>
                </a:solidFill>
              </a:rPr>
              <a:t> Т.А.)</a:t>
            </a:r>
            <a:endParaRPr lang="ru-RU" dirty="0" smtClean="0"/>
          </a:p>
          <a:p>
            <a:pPr marL="137160" lvl="0" indent="0" fontAlgn="base">
              <a:buClr>
                <a:prstClr val="white">
                  <a:shade val="95000"/>
                </a:prstClr>
              </a:buClr>
              <a:buNone/>
            </a:pPr>
            <a:r>
              <a:rPr lang="ru-RU" dirty="0" smtClean="0"/>
              <a:t>4.</a:t>
            </a:r>
            <a:r>
              <a:rPr lang="ru-RU" dirty="0"/>
              <a:t> ОГЭ: выполнение экспериментального задания, комплекты, виды лабораторных работ</a:t>
            </a:r>
            <a:r>
              <a:rPr lang="ru-RU" dirty="0" smtClean="0"/>
              <a:t>. </a:t>
            </a:r>
            <a:r>
              <a:rPr lang="ru-RU" sz="2000" dirty="0">
                <a:solidFill>
                  <a:prstClr val="black"/>
                </a:solidFill>
              </a:rPr>
              <a:t>(Корень А.И.)</a:t>
            </a:r>
          </a:p>
          <a:p>
            <a:pPr marL="137160" lvl="0" indent="0" fontAlgn="base">
              <a:buClr>
                <a:prstClr val="white">
                  <a:shade val="95000"/>
                </a:prstClr>
              </a:buClr>
              <a:buNone/>
            </a:pPr>
            <a:r>
              <a:rPr lang="ru-RU" dirty="0" smtClean="0"/>
              <a:t>5. Разное</a:t>
            </a:r>
            <a:endParaRPr lang="ru-RU" dirty="0"/>
          </a:p>
          <a:p>
            <a:pPr marL="137160" lvl="0" indent="0" fontAlgn="base">
              <a:buNone/>
            </a:pPr>
            <a:endParaRPr lang="ru-RU" dirty="0"/>
          </a:p>
          <a:p>
            <a:pPr marL="137160" indent="0" fontAlgn="base">
              <a:buNone/>
            </a:pPr>
            <a:endParaRPr lang="ru-RU" dirty="0"/>
          </a:p>
          <a:p>
            <a:pPr marL="137160" lvl="0" indent="0" fontAlgn="base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48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ОГЭ: выполнение экспериментального задания, комплекты, виды лабораторных работ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pPr marL="137160" indent="0">
              <a:buNone/>
            </a:pPr>
            <a:r>
              <a:rPr lang="ru-RU" sz="2400" dirty="0"/>
              <a:t>Одним из пунктов, составляющих экзаменационную работу, является </a:t>
            </a:r>
            <a:r>
              <a:rPr lang="ru-RU" sz="2400" dirty="0" smtClean="0"/>
              <a:t>экспериментальное </a:t>
            </a:r>
            <a:r>
              <a:rPr lang="ru-RU" sz="2400" dirty="0"/>
              <a:t>задание, </a:t>
            </a:r>
            <a:r>
              <a:rPr lang="ru-RU" sz="2400" dirty="0" smtClean="0"/>
              <a:t>которое </a:t>
            </a:r>
            <a:r>
              <a:rPr lang="ru-RU" sz="2400" dirty="0"/>
              <a:t>обучающийся выполняет непосредственно в экзаменационной аудитории с использованием оборудования, подготовленного учителем физики в ППЭ. </a:t>
            </a:r>
            <a:endParaRPr lang="ru-RU" sz="2400" dirty="0" smtClean="0"/>
          </a:p>
          <a:p>
            <a:pPr marL="137160" indent="0">
              <a:buNone/>
            </a:pP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005064"/>
            <a:ext cx="38100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762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ОГЭ: выполнение экспериментального задания, комплекты, виды лабораторных работ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ru-RU" dirty="0"/>
              <a:t>Задания 17 для КИМ ОГЭ 2025 г. разрабатываются </a:t>
            </a:r>
            <a:r>
              <a:rPr lang="ru-RU" b="1" dirty="0"/>
              <a:t>только </a:t>
            </a:r>
            <a:r>
              <a:rPr lang="ru-RU" dirty="0"/>
              <a:t>на базе </a:t>
            </a:r>
            <a:r>
              <a:rPr lang="ru-RU" dirty="0" smtClean="0"/>
              <a:t>комплектов оборудования </a:t>
            </a:r>
            <a:r>
              <a:rPr lang="ru-RU" b="1" dirty="0"/>
              <a:t>№ 1, № 2, № 3, № 4 и № 6</a:t>
            </a:r>
            <a:r>
              <a:rPr lang="ru-RU" dirty="0"/>
              <a:t>. (Задания с использованием </a:t>
            </a:r>
            <a:r>
              <a:rPr lang="ru-RU" dirty="0" smtClean="0"/>
              <a:t>комплектов № </a:t>
            </a:r>
            <a:r>
              <a:rPr lang="ru-RU" dirty="0"/>
              <a:t>5 и № 7 будут вводиться в КИМ ОГЭ в последующие годы</a:t>
            </a:r>
            <a:r>
              <a:rPr lang="ru-RU" dirty="0" smtClean="0"/>
              <a:t>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937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Комплект №1</a:t>
            </a:r>
            <a:endParaRPr lang="ru-RU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36690"/>
            <a:ext cx="6984776" cy="5288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89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Комплект №2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268761"/>
            <a:ext cx="6264695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276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Комплект №3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84784"/>
            <a:ext cx="6480719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975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</a:rPr>
              <a:t>Комплект №4</a:t>
            </a:r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84784"/>
            <a:ext cx="6048672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562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Комплект №6</a:t>
            </a:r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00808"/>
            <a:ext cx="5688631" cy="4320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904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77</TotalTime>
  <Words>345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Методический семинар </vt:lpstr>
      <vt:lpstr>ПОВЕСТКА</vt:lpstr>
      <vt:lpstr>ОГЭ: выполнение экспериментального задания, комплекты, виды лабораторных работ</vt:lpstr>
      <vt:lpstr>ОГЭ: выполнение экспериментального задания, комплекты, виды лабораторных работ</vt:lpstr>
      <vt:lpstr>Комплект №1</vt:lpstr>
      <vt:lpstr>Комплект №2</vt:lpstr>
      <vt:lpstr>Комплект №3</vt:lpstr>
      <vt:lpstr>Комплект №4</vt:lpstr>
      <vt:lpstr>Комплект №6</vt:lpstr>
      <vt:lpstr>Критерии оценивания</vt:lpstr>
      <vt:lpstr>Советы ученику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Alena</dc:creator>
  <cp:lastModifiedBy>Alena</cp:lastModifiedBy>
  <cp:revision>33</cp:revision>
  <dcterms:created xsi:type="dcterms:W3CDTF">2025-04-05T05:08:15Z</dcterms:created>
  <dcterms:modified xsi:type="dcterms:W3CDTF">2025-04-19T23:34:09Z</dcterms:modified>
</cp:coreProperties>
</file>